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1147" r:id="rId3"/>
    <p:sldId id="1140" r:id="rId4"/>
    <p:sldId id="1142" r:id="rId5"/>
    <p:sldId id="1143" r:id="rId6"/>
    <p:sldId id="1144" r:id="rId7"/>
    <p:sldId id="1148" r:id="rId8"/>
    <p:sldId id="1145" r:id="rId9"/>
    <p:sldId id="1146" r:id="rId10"/>
    <p:sldId id="1141" r:id="rId11"/>
    <p:sldId id="1149" r:id="rId12"/>
    <p:sldId id="1150"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know about the story of the animal “nian” and its influence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story has no influence on the customs of the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story is a recent addition and has little impact on the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story is only told for entertainment and has no practical significance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story of “nian” has led to customs like setting off fireworks and using red decorations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2847" y="3999071"/>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“Forexample,setting off fireworks and putting up red things on houses and shops come from an old story about an animal called ‘nian’.”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的故事导致了春节中放烟花和挂红色装饰物的习俗。故选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88096" y="808431"/>
            <a:ext cx="407484" cy="461665"/>
          </a:xfrm>
          <a:prstGeom prst="rect">
            <a:avLst/>
          </a:prstGeom>
          <a:noFill/>
        </p:spPr>
        <p:txBody>
          <a:bodyPr wrap="none" rtlCol="0">
            <a:spAutoFit/>
          </a:bodyPr>
          <a:lstStyle/>
          <a:p>
            <a:pPr algn="ctr"/>
            <a:r>
              <a:rPr lang="en-US" altLang="zh-CN" sz="2400"/>
              <a:t>D</a:t>
            </a:r>
            <a:endParaRPr lang="zh-CN" altLang="en-US" sz="24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16807"/>
          </a:xfrm>
        </p:spPr>
        <p:txBody>
          <a:bodyPr/>
          <a:lstStyle/>
          <a:p>
            <a:pPr hangingPunct="0">
              <a:lnSpc>
                <a:spcPct val="140000"/>
              </a:lnSpc>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 text, we can know that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will be no new customs added to the Spring Festival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UNESCO’s recognition will lead to more protection of the Spring Festival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 has no impact on international cultural exchange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spirit of the Spring Festival will not be passed down to the next generation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2847" y="3356992"/>
            <a:ext cx="11485848" cy="3133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“Rao Quan... He said that having Spring Festival on the UNESCO list would help to spread the values of peace and harmony that everyone can understand. It would also show how important intangible cultural heritage is for our future growth.”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联合国教科文组织的认可将有助于春节得到更多的保护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因为这将促进和平与和谐价值观的传播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并强调非物质文化遗产对未来成长的重要性。故选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896912" y="716493"/>
            <a:ext cx="389850" cy="552267"/>
          </a:xfrm>
          <a:prstGeom prst="rect">
            <a:avLst/>
          </a:prstGeom>
          <a:noFill/>
        </p:spPr>
        <p:txBody>
          <a:bodyPr wrap="none" rtlCol="0">
            <a:spAutoFit/>
          </a:bodyPr>
          <a:lstStyle/>
          <a:p>
            <a:pPr algn="ctr">
              <a:lnSpc>
                <a:spcPct val="140000"/>
              </a:lnSpc>
            </a:pPr>
            <a:r>
              <a:rPr lang="en-US" altLang="zh-CN" sz="2400"/>
              <a:t>B</a:t>
            </a:r>
            <a:endParaRPr lang="zh-CN" altLang="en-US" sz="24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6124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4566" y="1052736"/>
            <a:ext cx="11521280" cy="1728192"/>
          </a:xfrm>
          <a:prstGeom prst="rect">
            <a:avLst/>
          </a:prstGeom>
        </p:spPr>
      </p:pic>
      <p:sp>
        <p:nvSpPr>
          <p:cNvPr id="2" name="内容占位符 1"/>
          <p:cNvSpPr>
            <a:spLocks noGrp="1"/>
          </p:cNvSpPr>
          <p:nvPr>
            <p:ph idx="1"/>
          </p:nvPr>
        </p:nvSpPr>
        <p:spPr>
          <a:xfrm>
            <a:off x="360854" y="1034152"/>
            <a:ext cx="11485848" cy="1684244"/>
          </a:xfrm>
        </p:spPr>
        <p:txBody>
          <a:bodyPr/>
          <a:lstStyle/>
          <a:p>
            <a:pPr hangingPunct="0">
              <a:spcAft>
                <a:spcPts val="0"/>
              </a:spcAf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春节是</a:t>
            </a:r>
            <a:r>
              <a:rPr lang="zh-CN" altLang="zh-CN" b="1">
                <a:latin typeface="Times New Roman" panose="02020603050405020304" pitchFamily="18" charset="0"/>
                <a:ea typeface="楷体" panose="02010609060101010101" pitchFamily="49" charset="-122"/>
                <a:cs typeface="Times New Roman" panose="02020603050405020304" pitchFamily="18" charset="0"/>
              </a:rPr>
              <a:t>中国最重要的民俗节日。有着悠久的历史和丰厚的文化底蕴。传承和弘扬中华民族的优秀传统文化</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增强民族自信心和文化认同感</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培养家国情怀</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共同推进国家的繁荣和进步。这是当代中学生的历史</a:t>
            </a:r>
            <a:r>
              <a:rPr lang="zh-CN" altLang="zh-CN" b="1">
                <a:latin typeface="Times New Roman" panose="02020603050405020304" pitchFamily="18" charset="0"/>
                <a:ea typeface="楷体" panose="02010609060101010101" pitchFamily="49" charset="-122"/>
                <a:cs typeface="Times New Roman" panose="02020603050405020304" pitchFamily="18" charset="0"/>
              </a:rPr>
              <a:t>使命</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素养考向.eps" descr="id:2147489649;FounderCES"/>
          <p:cNvPicPr/>
          <p:nvPr/>
        </p:nvPicPr>
        <p:blipFill>
          <a:blip r:embed="rId3"/>
          <a:stretch>
            <a:fillRect/>
          </a:stretch>
        </p:blipFill>
        <p:spPr>
          <a:xfrm>
            <a:off x="406574" y="1196752"/>
            <a:ext cx="1906889" cy="373706"/>
          </a:xfrm>
          <a:prstGeom prst="rect">
            <a:avLst/>
          </a:prstGeom>
        </p:spPr>
      </p:pic>
    </p:spTree>
    <p:extLst>
      <p:ext uri="{BB962C8B-B14F-4D97-AF65-F5344CB8AC3E}">
        <p14:creationId xmlns:p14="http://schemas.microsoft.com/office/powerpoint/2010/main" val="857180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4637"/>
            <a:ext cx="11485848" cy="1130246"/>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latin typeface="Times New Roman" panose="02020603050405020304" pitchFamily="18" charset="0"/>
                <a:ea typeface="楷体" panose="02010609060101010101" pitchFamily="49" charset="-122"/>
                <a:cs typeface="Times New Roman" panose="02020603050405020304" pitchFamily="18" charset="0"/>
              </a:rPr>
              <a:t>是一篇说明文</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主要介绍了春节这一中华民族传统节日</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其于</a:t>
            </a:r>
            <a:r>
              <a:rPr lang="en-US" altLang="zh-CN" b="1">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latin typeface="Times New Roman" panose="02020603050405020304" pitchFamily="18" charset="0"/>
                <a:ea typeface="楷体" panose="02010609060101010101" pitchFamily="49" charset="-122"/>
                <a:cs typeface="Times New Roman" panose="02020603050405020304" pitchFamily="18" charset="0"/>
              </a:rPr>
              <a:t>年申遗</a:t>
            </a:r>
            <a:r>
              <a:rPr lang="zh-CN" altLang="zh-CN" b="1">
                <a:latin typeface="Times New Roman" panose="02020603050405020304" pitchFamily="18" charset="0"/>
                <a:ea typeface="楷体" panose="02010609060101010101" pitchFamily="49" charset="-122"/>
                <a:cs typeface="Times New Roman" panose="02020603050405020304" pitchFamily="18" charset="0"/>
              </a:rPr>
              <a:t>成功</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34567" y="836712"/>
            <a:ext cx="11521280" cy="1573186"/>
          </a:xfrm>
          <a:prstGeom prst="rect">
            <a:avLst/>
          </a:prstGeom>
        </p:spPr>
      </p:pic>
      <p:pic>
        <p:nvPicPr>
          <p:cNvPr id="4" name="图片 3"/>
          <p:cNvPicPr>
            <a:picLocks noChangeAspect="1"/>
          </p:cNvPicPr>
          <p:nvPr/>
        </p:nvPicPr>
        <p:blipFill>
          <a:blip r:embed="rId3"/>
          <a:stretch>
            <a:fillRect/>
          </a:stretch>
        </p:blipFill>
        <p:spPr>
          <a:xfrm>
            <a:off x="406574" y="2596591"/>
            <a:ext cx="1932195" cy="448894"/>
          </a:xfrm>
          <a:prstGeom prst="rect">
            <a:avLst/>
          </a:prstGeom>
        </p:spPr>
      </p:pic>
      <p:pic>
        <p:nvPicPr>
          <p:cNvPr id="6" name="篇章导图.eps" descr="id:2147489628;FounderCES"/>
          <p:cNvPicPr/>
          <p:nvPr/>
        </p:nvPicPr>
        <p:blipFill>
          <a:blip r:embed="rId4"/>
          <a:stretch>
            <a:fillRect/>
          </a:stretch>
        </p:blipFill>
        <p:spPr>
          <a:xfrm>
            <a:off x="471548" y="3717032"/>
            <a:ext cx="1470299" cy="409478"/>
          </a:xfrm>
          <a:prstGeom prst="rect">
            <a:avLst/>
          </a:prstGeom>
        </p:spPr>
      </p:pic>
      <p:pic>
        <p:nvPicPr>
          <p:cNvPr id="7" name="25bt27.jpg" descr="id:2147489635;FounderCES"/>
          <p:cNvPicPr/>
          <p:nvPr/>
        </p:nvPicPr>
        <p:blipFill>
          <a:blip r:embed="rId5"/>
          <a:stretch>
            <a:fillRect/>
          </a:stretch>
        </p:blipFill>
        <p:spPr>
          <a:xfrm>
            <a:off x="1932492" y="4215051"/>
            <a:ext cx="5214553" cy="2310293"/>
          </a:xfrm>
          <a:prstGeom prst="rect">
            <a:avLst/>
          </a:prstGeom>
        </p:spPr>
      </p:pic>
    </p:spTree>
    <p:extLst>
      <p:ext uri="{BB962C8B-B14F-4D97-AF65-F5344CB8AC3E}">
        <p14:creationId xmlns:p14="http://schemas.microsoft.com/office/powerpoint/2010/main" val="2428089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December 4th, 2024, something wonderful happened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United Nations Educational, Scientific and Cultural Organization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UNESCO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“Spring Festival” into the very important Representative List of the Intangible Cultural Heritage of Humanity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人类非物质文化遗产代表作名录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 really big honour for the Spring Festival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 is a very important part of Chinese culture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has another name, Chinese New Year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1125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not just a big festival in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from all over the world also like to celebrate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was added to the Intangible Cultural Heritage list, it has meant the whole world not only saw where it came from—that it started in China, but also the great ideas it has that can bring people from different places together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festival is like a window that shows the good things about Chinese civilization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has the values of peace and being in harmony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the Spring Festival, people give their best wishes for the coming year, hoping for a better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also shows some values that all people like, like being nice to everyone and keeping a good balance between people and nature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26141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09600" hangingPunct="0">
              <a:spcAft>
                <a:spcPts val="0"/>
              </a:spcAft>
              <a:tabLst>
                <a:tab pos="5850890" algn="l"/>
              </a:tabLst>
            </a:pP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Segoe UI Symbol" panose="020B0502040204020203" pitchFamily="34" charset="0"/>
                <a:ea typeface="Times New Roman" panose="02020603050405020304" pitchFamily="18" charset="0"/>
                <a:cs typeface="Segoe UI Symbol" panose="020B0502040204020203" pitchFamily="34"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Chinese culture, having a close family is very important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this love for the family doesn’t just stay at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goes to the neighbourhood, the whole country, and even to other countries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That’s why, every Spring Festival, millions of people in China go back to their hometowns, making it the world’s largest human migration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 has a lot of intangible cultural traditions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part of it has a long history and deep meaning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 time full of old stories and special customs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customs all come from the stories that people told for a long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3025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setting off fireworks and putting up red things on houses and shops come from an old story about an animal called “nian”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Chinese word for “year” is also “nian”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 ago, people thought this “nian” would come and hurt people and animals at the end of the year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they found a way to scare it away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story says “nian” was very afraid of loud noises and the color red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these customs started and we still do them today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0415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609600"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Rao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Quan, who is the Vice-Minister of the Ministry of Culture and Tourism and led the Chinese team at the UNESCO meeting, was very happy and said thank you for this honour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said that having the Spring Festival on the UNESCO list would help to spread the values of peace and harmony that everyone can understand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would also show how important intangible cultural heritage is for our future growth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like a very precious thing that we should all love and protect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335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is the Spring Festival considered a window to Chinese civilization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the only festival that exists in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only shows the technological advancements of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a festival that focuses on individual achievements rather than cultural values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reflects the values of peace, harmony, and family that are central to Chinese culture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2847" y="351708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festival is like a window that shows the good things about Chinese civilization. It has the values of peace and being in harmony.”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Chinese culture, having a close family is very important.”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春节被视为中国文明的窗口</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因为它反映了中国文化中和平、和谐以及家庭的重要性。故选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88096" y="808431"/>
            <a:ext cx="407484" cy="461665"/>
          </a:xfrm>
          <a:prstGeom prst="rect">
            <a:avLst/>
          </a:prstGeom>
          <a:noFill/>
        </p:spPr>
        <p:txBody>
          <a:bodyPr wrap="none" rtlCol="0">
            <a:spAutoFit/>
          </a:bodyPr>
          <a:lstStyle/>
          <a:p>
            <a:pPr algn="ctr"/>
            <a:r>
              <a:rPr lang="en-US" altLang="zh-CN" sz="2400"/>
              <a:t>D</a:t>
            </a:r>
            <a:endParaRPr lang="zh-CN" altLang="en-US" sz="24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193447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can be put in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Segoe UI Symbol" panose="020B0502040204020203" pitchFamily="34" charset="0"/>
                <a:ea typeface="Times New Roman" panose="02020603050405020304" pitchFamily="18" charset="0"/>
                <a:cs typeface="Segoe UI Symbol" panose="020B0502040204020203" pitchFamily="34"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 Gala is the most important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 travel rush is the most important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most important thing in the Spring Festival is the family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most important thing in the Spring Festival is a New Year’s Eve dinner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28648" y="880439"/>
            <a:ext cx="3317908" cy="422871"/>
          </a:xfrm>
          <a:prstGeom prst="rect">
            <a:avLst/>
          </a:prstGeom>
        </p:spPr>
      </p:pic>
      <p:sp>
        <p:nvSpPr>
          <p:cNvPr id="4" name="内容占位符 1"/>
          <p:cNvSpPr txBox="1">
            <a:spLocks/>
          </p:cNvSpPr>
          <p:nvPr/>
        </p:nvSpPr>
        <p:spPr bwMode="auto">
          <a:xfrm>
            <a:off x="362847" y="3517081"/>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句子还原题。根据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Chinese culture, having a close family is very important.”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“That’s why, every Spring Festival, </a:t>
            </a:r>
            <a:r>
              <a:rPr lang="en-US" altLang="zh-CN" b="1" u="wavy">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millions </a:t>
            </a:r>
            <a:r>
              <a:rPr lang="en-US" altLang="zh-CN" b="1" u="wavy" smtClean="0">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of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people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China go back to their </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pPr>
            <a:r>
              <a:rPr lang="en-US" altLang="zh-CN" b="1" spc="-90">
                <a:solidFill>
                  <a:srgbClr val="00B0F0"/>
                </a:solidFill>
                <a:latin typeface="Times New Roman" panose="02020603050405020304" pitchFamily="18" charset="0"/>
                <a:ea typeface="宋体" panose="02010600030101010101" pitchFamily="2" charset="-122"/>
                <a:cs typeface="Times New Roman" panose="02020603050405020304" pitchFamily="18" charset="0"/>
              </a:rPr>
              <a:t>millions</a:t>
            </a:r>
            <a:r>
              <a:rPr lang="en-US" altLang="zh-CN" b="1" spc="-9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90">
                <a:solidFill>
                  <a:srgbClr val="00B0F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b="1" spc="-9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数以百万计的类似表达</a:t>
            </a:r>
            <a:r>
              <a:rPr lang="zh-CN" altLang="zh-CN" b="1" spc="-9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a:solidFill>
                  <a:srgbClr val="00B0F0"/>
                </a:solidFill>
                <a:latin typeface="Times New Roman" panose="02020603050405020304" pitchFamily="18" charset="0"/>
                <a:ea typeface="宋体" panose="02010600030101010101" pitchFamily="2" charset="-122"/>
                <a:cs typeface="Times New Roman" panose="02020603050405020304" pitchFamily="18" charset="0"/>
              </a:rPr>
              <a:t>hundreds</a:t>
            </a:r>
            <a:r>
              <a:rPr lang="en-US" altLang="zh-CN" b="1" spc="-9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90">
                <a:solidFill>
                  <a:srgbClr val="00B0F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b="1" spc="-9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成百上千的</a:t>
            </a:r>
            <a:r>
              <a:rPr lang="zh-CN" altLang="zh-CN" b="1" spc="-9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thousands</a:t>
            </a:r>
            <a:r>
              <a:rPr lang="en-US" altLang="zh-CN" b="1" spc="-9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90">
                <a:solidFill>
                  <a:srgbClr val="00B0F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b="1" spc="-9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成千上万的</a:t>
            </a:r>
            <a:endParaRPr lang="zh-CN" altLang="zh-CN" sz="1000" spc="-9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hometowns</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该段主要强调了家庭在春节中的重要性。选项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春节中最重要的是家庭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符合段落主旨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且与后文内容紧密相连。故选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888096" y="846139"/>
            <a:ext cx="407484" cy="461665"/>
          </a:xfrm>
          <a:prstGeom prst="rect">
            <a:avLst/>
          </a:prstGeom>
          <a:noFill/>
        </p:spPr>
        <p:txBody>
          <a:bodyPr wrap="none" rtlCol="0">
            <a:spAutoFit/>
          </a:bodyPr>
          <a:lstStyle/>
          <a:p>
            <a:pPr algn="ctr"/>
            <a:r>
              <a:rPr lang="en-US" altLang="zh-CN" sz="2400" smtClean="0"/>
              <a:t>C</a:t>
            </a:r>
            <a:endParaRPr lang="zh-CN" altLang="en-US" sz="2400" b="1" kern="100">
              <a:solidFill>
                <a:srgbClr val="FF0000"/>
              </a:solidFill>
              <a:cs typeface="Times New Roman" panose="02020603050405020304" pitchFamily="18" charset="0"/>
            </a:endParaRPr>
          </a:p>
        </p:txBody>
      </p:sp>
      <p:pic>
        <p:nvPicPr>
          <p:cNvPr id="6" name="箭头右.eps" descr="id:2147489642;FounderCES"/>
          <p:cNvPicPr/>
          <p:nvPr/>
        </p:nvPicPr>
        <p:blipFill>
          <a:blip r:embed="rId3"/>
          <a:stretch>
            <a:fillRect/>
          </a:stretch>
        </p:blipFill>
        <p:spPr>
          <a:xfrm rot="1026334">
            <a:off x="6081570" y="4612825"/>
            <a:ext cx="266918" cy="191519"/>
          </a:xfrm>
          <a:prstGeom prst="rect">
            <a:avLst/>
          </a:prstGeom>
        </p:spPr>
      </p:pic>
    </p:spTree>
    <p:extLst>
      <p:ext uri="{BB962C8B-B14F-4D97-AF65-F5344CB8AC3E}">
        <p14:creationId xmlns:p14="http://schemas.microsoft.com/office/powerpoint/2010/main" val="275270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470</TotalTime>
  <Words>737</Words>
  <Application>Microsoft Office PowerPoint</Application>
  <PresentationFormat>自定义</PresentationFormat>
  <Paragraphs>42</Paragraphs>
  <Slides>12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黑体</vt:lpstr>
      <vt:lpstr>楷体</vt:lpstr>
      <vt:lpstr>宋体</vt:lpstr>
      <vt:lpstr>微软雅黑</vt:lpstr>
      <vt:lpstr>Arial</vt:lpstr>
      <vt:lpstr>Calibri</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447</cp:revision>
  <dcterms:created xsi:type="dcterms:W3CDTF">2020-11-06T05:24:00Z</dcterms:created>
  <dcterms:modified xsi:type="dcterms:W3CDTF">2025-09-17T09:36:36Z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